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1" r:id="rId3"/>
    <p:sldId id="303" r:id="rId4"/>
    <p:sldId id="306" r:id="rId5"/>
    <p:sldId id="307" r:id="rId6"/>
    <p:sldId id="305" r:id="rId7"/>
    <p:sldId id="308" r:id="rId8"/>
    <p:sldId id="267" r:id="rId9"/>
    <p:sldId id="297" r:id="rId10"/>
    <p:sldId id="266" r:id="rId11"/>
    <p:sldId id="311" r:id="rId12"/>
    <p:sldId id="268" r:id="rId13"/>
    <p:sldId id="256" r:id="rId14"/>
    <p:sldId id="257" r:id="rId15"/>
    <p:sldId id="273" r:id="rId16"/>
    <p:sldId id="272" r:id="rId17"/>
    <p:sldId id="270" r:id="rId18"/>
    <p:sldId id="263" r:id="rId19"/>
    <p:sldId id="264" r:id="rId20"/>
    <p:sldId id="265" r:id="rId21"/>
    <p:sldId id="309" r:id="rId22"/>
    <p:sldId id="271" r:id="rId23"/>
    <p:sldId id="261" r:id="rId24"/>
    <p:sldId id="262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9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5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34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6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05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5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6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99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24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7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97A00-6ADF-41AD-91E6-9ECA05D2DA1F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03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ctionary.apa.org/self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09.emf"/><Relationship Id="rId18" Type="http://schemas.openxmlformats.org/officeDocument/2006/relationships/image" Target="../media/image11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17" Type="http://schemas.openxmlformats.org/officeDocument/2006/relationships/image" Target="../media/image113.emf"/><Relationship Id="rId2" Type="http://schemas.openxmlformats.org/officeDocument/2006/relationships/image" Target="../media/image98.emf"/><Relationship Id="rId16" Type="http://schemas.openxmlformats.org/officeDocument/2006/relationships/image" Target="../media/image112.emf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5" Type="http://schemas.openxmlformats.org/officeDocument/2006/relationships/image" Target="../media/image111.emf"/><Relationship Id="rId10" Type="http://schemas.openxmlformats.org/officeDocument/2006/relationships/image" Target="../media/image106.emf"/><Relationship Id="rId19" Type="http://schemas.openxmlformats.org/officeDocument/2006/relationships/image" Target="../media/image115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Relationship Id="rId14" Type="http://schemas.openxmlformats.org/officeDocument/2006/relationships/image" Target="../media/image11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png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12" Type="http://schemas.openxmlformats.org/officeDocument/2006/relationships/image" Target="../media/image133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11" Type="http://schemas.openxmlformats.org/officeDocument/2006/relationships/image" Target="../media/image132.png"/><Relationship Id="rId5" Type="http://schemas.openxmlformats.org/officeDocument/2006/relationships/image" Target="../media/image126.emf"/><Relationship Id="rId10" Type="http://schemas.openxmlformats.org/officeDocument/2006/relationships/image" Target="../media/image131.png"/><Relationship Id="rId4" Type="http://schemas.openxmlformats.org/officeDocument/2006/relationships/image" Target="../media/image125.emf"/><Relationship Id="rId9" Type="http://schemas.openxmlformats.org/officeDocument/2006/relationships/image" Target="../media/image130.emf"/><Relationship Id="rId1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10" Type="http://schemas.openxmlformats.org/officeDocument/2006/relationships/image" Target="../media/image144.emf"/><Relationship Id="rId4" Type="http://schemas.openxmlformats.org/officeDocument/2006/relationships/image" Target="../media/image138.emf"/><Relationship Id="rId9" Type="http://schemas.openxmlformats.org/officeDocument/2006/relationships/image" Target="../media/image14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2" y="2975080"/>
            <a:ext cx="22098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0648"/>
            <a:ext cx="47053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975080"/>
            <a:ext cx="24765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975080"/>
            <a:ext cx="21812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38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" y="2996952"/>
            <a:ext cx="3649596" cy="37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24699"/>
            <a:ext cx="3456385" cy="358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9" y="332655"/>
            <a:ext cx="8094760" cy="158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1581"/>
            <a:ext cx="4680520" cy="28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45550"/>
            <a:ext cx="3677104" cy="28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59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Possible selves </a:t>
            </a:r>
            <a:r>
              <a:rPr lang="en-US" dirty="0"/>
              <a:t>are one’s conceptions about the kind of person one might become in the future.</a:t>
            </a:r>
          </a:p>
          <a:p>
            <a:r>
              <a:rPr lang="en-US" dirty="0"/>
              <a:t>Possible selves are developed from past experiences, current behavior and future expectations.</a:t>
            </a:r>
          </a:p>
        </p:txBody>
      </p:sp>
    </p:spTree>
    <p:extLst>
      <p:ext uri="{BB962C8B-B14F-4D97-AF65-F5344CB8AC3E}">
        <p14:creationId xmlns:p14="http://schemas.microsoft.com/office/powerpoint/2010/main" val="329663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65165"/>
            <a:ext cx="4248472" cy="88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27946"/>
            <a:ext cx="7320813" cy="56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9" y="2970659"/>
            <a:ext cx="8106414" cy="38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6009395" cy="56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35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83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4" y="332656"/>
            <a:ext cx="859555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83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652"/>
            <a:ext cx="8136904" cy="610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73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682"/>
            <a:ext cx="7560840" cy="567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03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5760640" cy="43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1" y="1695326"/>
            <a:ext cx="5400600" cy="49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68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1446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8" y="692696"/>
            <a:ext cx="6598946" cy="85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13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966" y="3573016"/>
            <a:ext cx="25922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40768"/>
            <a:ext cx="3710946" cy="176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95763"/>
            <a:ext cx="2287860" cy="184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28800"/>
            <a:ext cx="259646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79"/>
            <a:ext cx="5184576" cy="48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78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971600" y="1295400"/>
            <a:ext cx="8172400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4000" dirty="0">
                <a:latin typeface="Comic Sans MS" pitchFamily="66" charset="0"/>
              </a:rPr>
              <a:t>We know what it is….</a:t>
            </a: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4000" dirty="0">
              <a:latin typeface="Comic Sans MS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4000" dirty="0">
              <a:latin typeface="Comic Sans MS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4000" dirty="0">
                <a:latin typeface="Comic Sans MS" pitchFamily="66" charset="0"/>
              </a:rPr>
              <a:t>People use the term all the time….</a:t>
            </a:r>
          </a:p>
          <a:p>
            <a:pPr marL="342900" lvl="2" indent="-342900" algn="ctr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Comic Sans MS" pitchFamily="66" charset="0"/>
              </a:rPr>
              <a:t>But how is it defined?….</a:t>
            </a:r>
            <a:endParaRPr lang="en-US" sz="3600" dirty="0">
              <a:latin typeface="Comic Sans MS" pitchFamily="66" charset="0"/>
            </a:endParaRPr>
          </a:p>
          <a:p>
            <a:r>
              <a:rPr lang="en-US" sz="2000" b="1" dirty="0">
                <a:hlinkClick r:id="rId2"/>
              </a:rPr>
              <a:t>self </a:t>
            </a:r>
          </a:p>
          <a:p>
            <a:r>
              <a:rPr lang="en-US" sz="2000" dirty="0"/>
              <a:t>The totality of the individual, consisting of all characteristic attributes, conscious and unconscious, mental and physical.</a:t>
            </a:r>
            <a:endParaRPr lang="en-US" sz="2000" u="sng" dirty="0">
              <a:latin typeface="Comic Sans MS" pitchFamily="66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latin typeface="Comic Sans MS" pitchFamily="66" charset="0"/>
              </a:rPr>
              <a:t>The Self</a:t>
            </a:r>
            <a:endParaRPr lang="en-US" sz="4300" dirty="0">
              <a:latin typeface="Comic Sans MS" pitchFamily="66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9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692696"/>
            <a:ext cx="5760640" cy="653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96437"/>
            <a:ext cx="5688632" cy="573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5822577" cy="6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77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543800" cy="1219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Cultural Conceptions of Self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A66500-8A37-46EA-A44A-72E4A624A157}" type="slidenum">
              <a:rPr lang="en-US" altLang="en-US" smtClean="0">
                <a:solidFill>
                  <a:srgbClr val="595959"/>
                </a:solidFill>
              </a:rPr>
              <a:pPr/>
              <a:t>21</a:t>
            </a:fld>
            <a:endParaRPr lang="en-US" altLang="en-US">
              <a:solidFill>
                <a:srgbClr val="595959"/>
              </a:solidFill>
            </a:endParaRPr>
          </a:p>
        </p:txBody>
      </p:sp>
      <p:pic>
        <p:nvPicPr>
          <p:cNvPr id="31748" name="Picture 6" descr="03_03_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1687513"/>
            <a:ext cx="8610600" cy="35147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10815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89340"/>
            <a:ext cx="7632848" cy="42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38" y="5031222"/>
            <a:ext cx="3334158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31222"/>
            <a:ext cx="3490439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19"/>
            <a:ext cx="2880320" cy="53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3860"/>
            <a:ext cx="7128792" cy="118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9" y="2638464"/>
            <a:ext cx="4248808" cy="43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47" y="3645024"/>
            <a:ext cx="2480917" cy="31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6912768" cy="63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5" y="4869160"/>
            <a:ext cx="6918417" cy="24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" y="5149882"/>
            <a:ext cx="1040757" cy="2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9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0" y="1052737"/>
            <a:ext cx="831802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537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4104456" cy="241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05" y="2423574"/>
            <a:ext cx="6534295" cy="424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47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9" y="332656"/>
            <a:ext cx="839584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2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7" y="1700808"/>
            <a:ext cx="849472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18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764704"/>
            <a:ext cx="5267498" cy="44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1412776"/>
            <a:ext cx="3770672" cy="24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16831"/>
            <a:ext cx="7421835" cy="307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7" y="4993764"/>
            <a:ext cx="3580225" cy="40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975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5688632" cy="44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2" y="1065402"/>
            <a:ext cx="6893087" cy="385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7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ABCs of the Self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u="sng" dirty="0">
                <a:ea typeface="ＭＳ Ｐゴシック" pitchFamily="34" charset="-128"/>
              </a:rPr>
              <a:t>Affect</a:t>
            </a:r>
            <a:r>
              <a:rPr lang="en-US" altLang="en-US" dirty="0">
                <a:ea typeface="ＭＳ Ｐゴシック" pitchFamily="34" charset="-128"/>
              </a:rPr>
              <a:t>: How do we evaluate ourselves, enhance our self-images, and defend against threats to our self-esteem?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 dirty="0" err="1">
                <a:ea typeface="ＭＳ Ｐゴシック" pitchFamily="34" charset="-128"/>
              </a:rPr>
              <a:t>Behaviour</a:t>
            </a:r>
            <a:r>
              <a:rPr lang="en-US" altLang="en-US" dirty="0">
                <a:ea typeface="ＭＳ Ｐゴシック" pitchFamily="34" charset="-128"/>
              </a:rPr>
              <a:t>: How do we regulate our actions and present ourselves according to interpersonal demands?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 dirty="0">
                <a:ea typeface="ＭＳ Ｐゴシック" pitchFamily="34" charset="-128"/>
              </a:rPr>
              <a:t>Cognition</a:t>
            </a:r>
            <a:r>
              <a:rPr lang="en-US" altLang="en-US" dirty="0">
                <a:ea typeface="ＭＳ Ｐゴシック" pitchFamily="34" charset="-128"/>
              </a:rPr>
              <a:t>: How do we come to know ourselves, develop a self-concept, and maintain a stable sense of identity?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15D5C9-821B-4747-82B1-FBD39A1EEFBA}" type="slidenum">
              <a:rPr lang="en-US" altLang="en-US" smtClean="0">
                <a:solidFill>
                  <a:srgbClr val="595959"/>
                </a:solidFill>
              </a:rPr>
              <a:pPr/>
              <a:t>3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77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build="p" bldLvl="5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1566"/>
            <a:ext cx="6840759" cy="607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23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7" y="908719"/>
            <a:ext cx="7686857" cy="129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" y="2204864"/>
            <a:ext cx="1892902" cy="32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272808" cy="343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01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5328592" cy="4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1324"/>
            <a:ext cx="6840760" cy="81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1368152" cy="3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27" y="2067087"/>
            <a:ext cx="6241863" cy="229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09" y="4372579"/>
            <a:ext cx="720080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7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721122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8" y="5517232"/>
            <a:ext cx="6908748" cy="59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883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4536504" cy="62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0" y="1700808"/>
            <a:ext cx="6235740" cy="44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2" y="2214880"/>
            <a:ext cx="4710430" cy="48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8" y="2910783"/>
            <a:ext cx="3837045" cy="76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0" y="3813283"/>
            <a:ext cx="4470596" cy="4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9" y="4296237"/>
            <a:ext cx="4579556" cy="53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8" y="5011430"/>
            <a:ext cx="4104456" cy="38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8" y="5543589"/>
            <a:ext cx="6267582" cy="42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63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6048672" cy="44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0" y="1268760"/>
            <a:ext cx="4325951" cy="49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5" y="1844824"/>
            <a:ext cx="2887853" cy="4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72" y="2348880"/>
            <a:ext cx="3211557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" y="2780928"/>
            <a:ext cx="2897263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12" y="3162299"/>
            <a:ext cx="2282041" cy="357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" y="3782417"/>
            <a:ext cx="2520280" cy="33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0" y="4437112"/>
            <a:ext cx="2147754" cy="32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7" y="5013176"/>
            <a:ext cx="2876462" cy="17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78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3960440" cy="64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2"/>
            <a:ext cx="6048672" cy="30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87068"/>
            <a:ext cx="6723624" cy="27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2728285"/>
            <a:ext cx="4680520" cy="2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9358"/>
            <a:ext cx="6435592" cy="348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32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88913"/>
            <a:ext cx="6900673" cy="447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3168352" cy="43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833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4536504" cy="35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3" y="1556792"/>
            <a:ext cx="6369171" cy="104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3" y="2593193"/>
            <a:ext cx="3666132" cy="40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116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" y="1389"/>
            <a:ext cx="3744416" cy="52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" y="1222011"/>
            <a:ext cx="9026907" cy="53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" y="620688"/>
            <a:ext cx="8996284" cy="30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87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52400" y="9906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1) Physical self: one’s body</a:t>
            </a:r>
            <a:endParaRPr lang="en-US" sz="1500">
              <a:latin typeface="Comic Sans MS" pitchFamily="66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15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2) Social identity: one’s self-schema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social roles 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traits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future hopes/goals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past memories</a:t>
            </a:r>
            <a:endParaRPr lang="en-US" sz="2600">
              <a:solidFill>
                <a:srgbClr val="FF0000"/>
              </a:solidFill>
              <a:latin typeface="Comic Sans MS" pitchFamily="66" charset="0"/>
            </a:endParaRPr>
          </a:p>
          <a:p>
            <a:pPr marL="1143000" lvl="2" indent="-228600">
              <a:lnSpc>
                <a:spcPct val="5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5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3) Active agent: one’s thoughts and actions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decisions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behavior</a:t>
            </a:r>
            <a:endParaRPr lang="en-US" sz="1100" u="sng">
              <a:latin typeface="Comic Sans MS" pitchFamily="66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latin typeface="Comic Sans MS" pitchFamily="66" charset="0"/>
              </a:rPr>
              <a:t>Three Components of the Self</a:t>
            </a:r>
            <a:endParaRPr lang="en-US" sz="4300">
              <a:latin typeface="Comic Sans MS" pitchFamily="66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5" y="188640"/>
            <a:ext cx="6014218" cy="36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5" y="764704"/>
            <a:ext cx="200182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8" y="1268760"/>
            <a:ext cx="3269163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" y="2035484"/>
            <a:ext cx="2398786" cy="2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7" y="1556792"/>
            <a:ext cx="2347461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4" y="2283598"/>
            <a:ext cx="2419780" cy="35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" y="2664679"/>
            <a:ext cx="3841516" cy="2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0" y="3140968"/>
            <a:ext cx="2662593" cy="30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54" y="3717032"/>
            <a:ext cx="3343343" cy="25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6" y="4330061"/>
            <a:ext cx="2374155" cy="29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96" y="4813205"/>
            <a:ext cx="1763409" cy="22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2" y="3974212"/>
            <a:ext cx="3712850" cy="31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5" y="5209306"/>
            <a:ext cx="3049428" cy="22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7" y="5511328"/>
            <a:ext cx="3838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99" y="5949280"/>
            <a:ext cx="2314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4" y="4421343"/>
            <a:ext cx="2072978" cy="25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4823074"/>
            <a:ext cx="747490" cy="12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07" y="5170751"/>
            <a:ext cx="3677914" cy="30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9" y="4556856"/>
            <a:ext cx="407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03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7" y="476672"/>
            <a:ext cx="8565049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06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0" y="1844824"/>
            <a:ext cx="857695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31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3"/>
            <a:ext cx="4536504" cy="73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264696" cy="31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2" y="2324519"/>
            <a:ext cx="6278551" cy="95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4" y="3268701"/>
            <a:ext cx="5946221" cy="3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2880320" cy="58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4295775" cy="37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1"/>
            <a:ext cx="7272808" cy="35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8" y="2271603"/>
            <a:ext cx="5443055" cy="4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6" y="3295650"/>
            <a:ext cx="3460844" cy="47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6" y="4088267"/>
            <a:ext cx="3352832" cy="29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6" y="4797152"/>
            <a:ext cx="4297214" cy="28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8" y="5301208"/>
            <a:ext cx="4665744" cy="27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73008"/>
            <a:ext cx="14859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3" y="4384564"/>
            <a:ext cx="28289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4413139"/>
            <a:ext cx="9810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30" y="5077726"/>
            <a:ext cx="10953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5030101"/>
            <a:ext cx="7048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950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" y="548680"/>
            <a:ext cx="4925345" cy="44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1329180"/>
            <a:ext cx="5084859" cy="35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7" y="1844823"/>
            <a:ext cx="2391936" cy="60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" y="2469519"/>
            <a:ext cx="7949681" cy="42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7" y="2996951"/>
            <a:ext cx="5106391" cy="4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" y="3573016"/>
            <a:ext cx="442334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8" y="4343003"/>
            <a:ext cx="1800496" cy="51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" y="4860387"/>
            <a:ext cx="4716924" cy="3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68" y="4930445"/>
            <a:ext cx="2496096" cy="53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630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836712"/>
            <a:ext cx="2657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6" y="1628799"/>
            <a:ext cx="6696372" cy="4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2492896"/>
            <a:ext cx="2842112" cy="44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3140968"/>
            <a:ext cx="5290384" cy="40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" y="3789040"/>
            <a:ext cx="1972090" cy="35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1944216" cy="35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0" y="4797152"/>
            <a:ext cx="403798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5229200"/>
            <a:ext cx="3058136" cy="60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1000" y="11430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Interpersonal tool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80000"/>
              <a:buFont typeface="Monotype Sorts" pitchFamily="2" charset="2"/>
              <a:buNone/>
            </a:pPr>
            <a:endParaRPr lang="en-US" sz="32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Decision Maker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Self-Regulation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n"/>
            </a:pPr>
            <a:endParaRPr lang="en-US" sz="3600" u="sng">
              <a:latin typeface="Comic Sans MS" pitchFamily="66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latin typeface="Comic Sans MS" pitchFamily="66" charset="0"/>
              </a:rPr>
              <a:t>Functions of the Self</a:t>
            </a:r>
            <a:endParaRPr lang="en-US" sz="4300">
              <a:latin typeface="Comic Sans MS" pitchFamily="66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Role of the “Self”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self concept is at the center of our understanding of the social world. 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r>
              <a:rPr lang="en-US" altLang="en-US">
                <a:ea typeface="ＭＳ Ｐゴシック" pitchFamily="34" charset="-128"/>
              </a:rPr>
              <a:t>Private, inner self – how we truly see ourselves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  <a:p>
            <a:pPr eaLnBrk="1" hangingPunct="1"/>
            <a:r>
              <a:rPr lang="en-US" altLang="en-US">
                <a:ea typeface="ＭＳ Ｐゴシック" pitchFamily="34" charset="-128"/>
              </a:rPr>
              <a:t>Public, “outer” self – how we want others to see us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1E03DF7-0FC5-46C9-90B9-83187DBDA279}" type="slidenum">
              <a:rPr lang="en-US" altLang="en-US" smtClean="0">
                <a:solidFill>
                  <a:srgbClr val="595959"/>
                </a:solidFill>
              </a:rPr>
              <a:pPr/>
              <a:t>6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build="p" bldLvl="5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>
                <a:ea typeface="ＭＳ Ｐゴシック" pitchFamily="34" charset="-128"/>
              </a:rPr>
              <a:t>COGNITIVE: </a:t>
            </a:r>
            <a:br>
              <a:rPr lang="en-US" altLang="en-US" sz="4000">
                <a:ea typeface="ＭＳ Ｐゴシック" pitchFamily="34" charset="-128"/>
              </a:rPr>
            </a:br>
            <a:r>
              <a:rPr lang="en-US" altLang="en-US" sz="4000">
                <a:ea typeface="ＭＳ Ｐゴシック" pitchFamily="34" charset="-128"/>
              </a:rPr>
              <a:t>The Self-Concept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Narrow" pitchFamily="34" charset="0"/>
              </a:rPr>
              <a:t>Self-concept = individual’s perception of his or her abilities, personality, and other attributes</a:t>
            </a:r>
          </a:p>
          <a:p>
            <a:r>
              <a:rPr lang="en-US" dirty="0"/>
              <a:t>Self-concept consists of our thoughts and feelings about our own characteristics</a:t>
            </a:r>
            <a:endParaRPr lang="en-US" altLang="en-US" dirty="0"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Self is an important object of our attention.</a:t>
            </a:r>
          </a:p>
          <a:p>
            <a:pPr lvl="1" eaLnBrk="1" hangingPunct="1"/>
            <a:r>
              <a:rPr lang="en-US" altLang="en-US" dirty="0">
                <a:ea typeface="ＭＳ Ｐゴシック" pitchFamily="34" charset="-128"/>
              </a:rPr>
              <a:t> party effect.(Mixed feeling)</a:t>
            </a:r>
          </a:p>
          <a:p>
            <a:pPr eaLnBrk="1" hangingPunct="1"/>
            <a:r>
              <a:rPr lang="en-US" altLang="en-US" u="sng" dirty="0">
                <a:ea typeface="ＭＳ Ｐゴシック" pitchFamily="34" charset="-128"/>
              </a:rPr>
              <a:t>Self-Concept</a:t>
            </a:r>
            <a:r>
              <a:rPr lang="en-US" altLang="en-US" dirty="0">
                <a:ea typeface="ＭＳ Ｐゴシック" pitchFamily="34" charset="-128"/>
              </a:rPr>
              <a:t>: The sum total of beliefs that people have about themselves.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Self-concept is made up of self-schemas.</a:t>
            </a:r>
          </a:p>
          <a:p>
            <a:pPr lvl="1" eaLnBrk="1" hangingPunct="1"/>
            <a:r>
              <a:rPr lang="en-US" altLang="en-US" u="sng" dirty="0">
                <a:ea typeface="ＭＳ Ｐゴシック" pitchFamily="34" charset="-128"/>
              </a:rPr>
              <a:t>Self-Schema</a:t>
            </a:r>
            <a:r>
              <a:rPr lang="en-US" altLang="en-US" dirty="0">
                <a:ea typeface="ＭＳ Ｐゴシック" pitchFamily="34" charset="-128"/>
              </a:rPr>
              <a:t>: Beliefs about oneself that guide processing of self-relevant information.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802961-4707-4755-8BD7-B86011CBE8E4}" type="slidenum">
              <a:rPr lang="en-US" altLang="en-US" smtClean="0">
                <a:solidFill>
                  <a:srgbClr val="595959"/>
                </a:solidFill>
              </a:rPr>
              <a:pPr/>
              <a:t>7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90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build="p" bldLvl="5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9980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70506"/>
            <a:ext cx="703025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82" y="692696"/>
            <a:ext cx="657211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" y="3933056"/>
            <a:ext cx="1622511" cy="292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40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50" y="1124744"/>
            <a:ext cx="589565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41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320</Words>
  <Application>Microsoft Macintosh PowerPoint</Application>
  <PresentationFormat>On-screen Show (4:3)</PresentationFormat>
  <Paragraphs>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Comic Sans MS</vt:lpstr>
      <vt:lpstr>Monotype Sorts</vt:lpstr>
      <vt:lpstr>Wingdings</vt:lpstr>
      <vt:lpstr>Office Theme</vt:lpstr>
      <vt:lpstr>PowerPoint Presentation</vt:lpstr>
      <vt:lpstr>PowerPoint Presentation</vt:lpstr>
      <vt:lpstr>The ABCs of the Self</vt:lpstr>
      <vt:lpstr>PowerPoint Presentation</vt:lpstr>
      <vt:lpstr>PowerPoint Presentation</vt:lpstr>
      <vt:lpstr>The Role of the “Self”</vt:lpstr>
      <vt:lpstr>COGNITIVE:  The Self-Concept</vt:lpstr>
      <vt:lpstr>PowerPoint Presentation</vt:lpstr>
      <vt:lpstr>PowerPoint Presentation</vt:lpstr>
      <vt:lpstr>PowerPoint Presentation</vt:lpstr>
      <vt:lpstr>Possible selves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Cultural Conceptions of 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45</cp:revision>
  <dcterms:created xsi:type="dcterms:W3CDTF">2017-07-26T07:54:32Z</dcterms:created>
  <dcterms:modified xsi:type="dcterms:W3CDTF">2022-05-08T17:54:28Z</dcterms:modified>
</cp:coreProperties>
</file>